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Proxima Nova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2" d="100"/>
          <a:sy n="102" d="100"/>
        </p:scale>
        <p:origin x="826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Visual Paradigm - одно из наиболее многофункциональных CASE-средств, охватывающее полный цикл проектирования и разработки системы. Оно поддерживает множество стандартных диаграмм UML и BPMN, что делает его отличным выбором для организаций, которые хотят повысить эффективность анализа и проектирования систем. Инструмент позволяет глубоко прорабатывать бизнес-логики через создание рабочих потоков и модельных диаграмм. Специалисты могут использовать его для анализа требований, управляя версиями и поддерживая процесс разработки, делая его целостным и непрерывным. Кроме того, инструмент поддерживает интеграцию с другими системами, что делает его крайне удобным для командной работы и управления проектами.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Rational Rose – это один из наиболее проверенных временем CASE-инструментов для проектирования и моделирования сложных систем. С его помощью компании могут создавать UML-диаграммы и управлять проектами, эффективно отслеживая и контролируя все изменения в архитектуре. Инструмент широко используется для поддержки командной работы благодаря функции управления версиями, что позволяет нескольким разработчикам легко работать над проектом одновременно. Благодаря интеграции с другими решениями IBM Rational Rose дает возможность полноценно управлять жизненным циклом разработки, что делает его идеальным выбором для крупных организаций и компаний, стремящихся к оптимизации процессов разработки.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Enterprise Architect — это мощное CASE-средство, которое используется для моделирования на уровне предприятия и поддерживает множество промышленных стандартов. Оно позволяет использовать UML, BPMN, SysML и другие стандарты для создания как статических, так и динамических моделей системы. Кроме того, Enterprise Architect предлагает инструменты для командной работы и управления проектами, позволяя эффективно управлять большими проектами и командами разработчиков. Интеграция с другими системами также позволяет легко создавать документацию и отчеты.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ArgoUML — это бесплатное средство для моделирования на основе UML, которое поддерживает все основные виды UML-диаграмм и подходит для небольших проектов и образовательных целей. Интерфейс ArgoUML интуитивен, что делает его доступным для студентов и небольших команд разработчиков. Будучи открытым исходным кодом, ArgoUML позволяет сообществу вносить свой вклад, улучшая и добавляя новые функции по мере развития проекта. Это делает его особенно полезным для небольших команд, которые хотят освоить UML и CASE-инструменты без больших затрат.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t>StarUML — это мощный и доступный инструмент для создания UML-диаграмм, который нацелен на предоставление качественного функционала для детализированного проектирования. Этот инструмент поддерживает работу с плагинами, что позволяет командам и отдельным специалистам добавлять полезные расширения для улучшения их рабочего процесса. Благодаря доступной цене и полной поддержке UML-диаграмм, StarUML стал популярен среди небольших компаний и фрилансеров, которым требуется эффективное и доступное CASE-средство для работы над проектами.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4"/>
                </a:solidFill>
              </a:defRPr>
            </a:lvl1pPr>
            <a:lvl2pPr lvl="1">
              <a:buNone/>
              <a:defRPr>
                <a:solidFill>
                  <a:schemeClr val="accent4"/>
                </a:solidFill>
              </a:defRPr>
            </a:lvl2pPr>
            <a:lvl3pPr lvl="2">
              <a:buNone/>
              <a:defRPr>
                <a:solidFill>
                  <a:schemeClr val="accent4"/>
                </a:solidFill>
              </a:defRPr>
            </a:lvl3pPr>
            <a:lvl4pPr lvl="3">
              <a:buNone/>
              <a:defRPr>
                <a:solidFill>
                  <a:schemeClr val="accent4"/>
                </a:solidFill>
              </a:defRPr>
            </a:lvl4pPr>
            <a:lvl5pPr lvl="4">
              <a:buNone/>
              <a:defRPr>
                <a:solidFill>
                  <a:schemeClr val="accent4"/>
                </a:solidFill>
              </a:defRPr>
            </a:lvl5pPr>
            <a:lvl6pPr lvl="5">
              <a:buNone/>
              <a:defRPr>
                <a:solidFill>
                  <a:schemeClr val="accent4"/>
                </a:solidFill>
              </a:defRPr>
            </a:lvl6pPr>
            <a:lvl7pPr lvl="6">
              <a:buNone/>
              <a:defRPr>
                <a:solidFill>
                  <a:schemeClr val="accent4"/>
                </a:solidFill>
              </a:defRPr>
            </a:lvl7pPr>
            <a:lvl8pPr lvl="7">
              <a:buNone/>
              <a:defRPr>
                <a:solidFill>
                  <a:schemeClr val="accent4"/>
                </a:solidFill>
              </a:defRPr>
            </a:lvl8pPr>
            <a:lvl9pPr lvl="8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2"/>
          </p:nvPr>
        </p:nvSpPr>
        <p:spPr>
          <a:xfrm>
            <a:off x="387975" y="789025"/>
            <a:ext cx="8520600" cy="8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userDrawn="1">
  <p:cSld name="TITLE_AND_BODY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 hasCustomPrompt="1"/>
          </p:nvPr>
        </p:nvSpPr>
        <p:spPr>
          <a:xfrm>
            <a:off x="311700" y="0"/>
            <a:ext cx="8520600" cy="7129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dirty="0"/>
              <a:t>Agenda</a:t>
            </a:r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94734"/>
            <a:ext cx="8520600" cy="38509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832297" y="4863993"/>
            <a:ext cx="311411" cy="1928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4"/>
                </a:solidFill>
              </a:defRPr>
            </a:lvl1pPr>
            <a:lvl2pPr lvl="1" rtl="0">
              <a:buNone/>
              <a:defRPr>
                <a:solidFill>
                  <a:schemeClr val="accent4"/>
                </a:solidFill>
              </a:defRPr>
            </a:lvl2pPr>
            <a:lvl3pPr lvl="2" rtl="0">
              <a:buNone/>
              <a:defRPr>
                <a:solidFill>
                  <a:schemeClr val="accent4"/>
                </a:solidFill>
              </a:defRPr>
            </a:lvl3pPr>
            <a:lvl4pPr lvl="3" rtl="0">
              <a:buNone/>
              <a:defRPr>
                <a:solidFill>
                  <a:schemeClr val="accent4"/>
                </a:solidFill>
              </a:defRPr>
            </a:lvl4pPr>
            <a:lvl5pPr lvl="4" rtl="0">
              <a:buNone/>
              <a:defRPr>
                <a:solidFill>
                  <a:schemeClr val="accent4"/>
                </a:solidFill>
              </a:defRPr>
            </a:lvl5pPr>
            <a:lvl6pPr lvl="5" rtl="0">
              <a:buNone/>
              <a:defRPr>
                <a:solidFill>
                  <a:schemeClr val="accent4"/>
                </a:solidFill>
              </a:defRPr>
            </a:lvl6pPr>
            <a:lvl7pPr lvl="6" rtl="0">
              <a:buNone/>
              <a:defRPr>
                <a:solidFill>
                  <a:schemeClr val="accent4"/>
                </a:solidFill>
              </a:defRPr>
            </a:lvl7pPr>
            <a:lvl8pPr lvl="7" rtl="0">
              <a:buNone/>
              <a:defRPr>
                <a:solidFill>
                  <a:schemeClr val="accent4"/>
                </a:solidFill>
              </a:defRPr>
            </a:lvl8pPr>
            <a:lvl9pPr lvl="8" rtl="0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0D296A4F-FF01-A06E-7AAA-3D203B6399A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11699" y="712926"/>
            <a:ext cx="8520599" cy="481810"/>
          </a:xfrm>
        </p:spPr>
        <p:txBody>
          <a:bodyPr tIns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11700" y="1381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8324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4"/>
                </a:solidFill>
              </a:defRPr>
            </a:lvl1pPr>
            <a:lvl2pPr lvl="1">
              <a:buNone/>
              <a:defRPr>
                <a:solidFill>
                  <a:schemeClr val="accent4"/>
                </a:solidFill>
              </a:defRPr>
            </a:lvl2pPr>
            <a:lvl3pPr lvl="2">
              <a:buNone/>
              <a:defRPr>
                <a:solidFill>
                  <a:schemeClr val="accent4"/>
                </a:solidFill>
              </a:defRPr>
            </a:lvl3pPr>
            <a:lvl4pPr lvl="3">
              <a:buNone/>
              <a:defRPr>
                <a:solidFill>
                  <a:schemeClr val="accent4"/>
                </a:solidFill>
              </a:defRPr>
            </a:lvl4pPr>
            <a:lvl5pPr lvl="4">
              <a:buNone/>
              <a:defRPr>
                <a:solidFill>
                  <a:schemeClr val="accent4"/>
                </a:solidFill>
              </a:defRPr>
            </a:lvl5pPr>
            <a:lvl6pPr lvl="5">
              <a:buNone/>
              <a:defRPr>
                <a:solidFill>
                  <a:schemeClr val="accent4"/>
                </a:solidFill>
              </a:defRPr>
            </a:lvl6pPr>
            <a:lvl7pPr lvl="6">
              <a:buNone/>
              <a:defRPr>
                <a:solidFill>
                  <a:schemeClr val="accent4"/>
                </a:solidFill>
              </a:defRPr>
            </a:lvl7pPr>
            <a:lvl8pPr lvl="7">
              <a:buNone/>
              <a:defRPr>
                <a:solidFill>
                  <a:schemeClr val="accent4"/>
                </a:solidFill>
              </a:defRPr>
            </a:lvl8pPr>
            <a:lvl9pPr lvl="8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ubTitle" idx="3"/>
          </p:nvPr>
        </p:nvSpPr>
        <p:spPr>
          <a:xfrm>
            <a:off x="386975" y="864000"/>
            <a:ext cx="83682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4"/>
          </p:nvPr>
        </p:nvSpPr>
        <p:spPr>
          <a:xfrm>
            <a:off x="4813725" y="3822525"/>
            <a:ext cx="3999900" cy="2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3050" algn="r" rtl="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48324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3"/>
          </p:nvPr>
        </p:nvSpPr>
        <p:spPr>
          <a:xfrm>
            <a:off x="386975" y="787800"/>
            <a:ext cx="83682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4"/>
          </p:nvPr>
        </p:nvSpPr>
        <p:spPr>
          <a:xfrm>
            <a:off x="4813725" y="3822525"/>
            <a:ext cx="3999900" cy="2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3050" algn="r" rtl="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5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4"/>
                </a:solidFill>
              </a:defRPr>
            </a:lvl1pPr>
            <a:lvl2pPr lvl="1" rtl="0">
              <a:buNone/>
              <a:defRPr>
                <a:solidFill>
                  <a:schemeClr val="accent4"/>
                </a:solidFill>
              </a:defRPr>
            </a:lvl2pPr>
            <a:lvl3pPr lvl="2" rtl="0">
              <a:buNone/>
              <a:defRPr>
                <a:solidFill>
                  <a:schemeClr val="accent4"/>
                </a:solidFill>
              </a:defRPr>
            </a:lvl3pPr>
            <a:lvl4pPr lvl="3" rtl="0">
              <a:buNone/>
              <a:defRPr>
                <a:solidFill>
                  <a:schemeClr val="accent4"/>
                </a:solidFill>
              </a:defRPr>
            </a:lvl4pPr>
            <a:lvl5pPr lvl="4" rtl="0">
              <a:buNone/>
              <a:defRPr>
                <a:solidFill>
                  <a:schemeClr val="accent4"/>
                </a:solidFill>
              </a:defRPr>
            </a:lvl5pPr>
            <a:lvl6pPr lvl="5" rtl="0">
              <a:buNone/>
              <a:defRPr>
                <a:solidFill>
                  <a:schemeClr val="accent4"/>
                </a:solidFill>
              </a:defRPr>
            </a:lvl6pPr>
            <a:lvl7pPr lvl="6" rtl="0">
              <a:buNone/>
              <a:defRPr>
                <a:solidFill>
                  <a:schemeClr val="accent4"/>
                </a:solidFill>
              </a:defRPr>
            </a:lvl7pPr>
            <a:lvl8pPr lvl="7" rtl="0">
              <a:buNone/>
              <a:defRPr>
                <a:solidFill>
                  <a:schemeClr val="accent4"/>
                </a:solidFill>
              </a:defRPr>
            </a:lvl8pPr>
            <a:lvl9pPr lvl="8" rtl="0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806343C-A74A-E36C-E26F-A32545FBD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2216" y="3605134"/>
            <a:ext cx="4242026" cy="1025785"/>
          </a:xfrm>
        </p:spPr>
        <p:txBody>
          <a:bodyPr>
            <a:normAutofit/>
          </a:bodyPr>
          <a:lstStyle/>
          <a:p>
            <a:pPr algn="r"/>
            <a:r>
              <a:rPr lang="en-US" sz="1800" dirty="0">
                <a:solidFill>
                  <a:srgbClr val="0DEEF3"/>
                </a:solidFill>
              </a:rPr>
              <a:t>PhD, </a:t>
            </a:r>
            <a:r>
              <a:rPr lang="kk-KZ" sz="1800" dirty="0">
                <a:solidFill>
                  <a:srgbClr val="0DEEF3"/>
                </a:solidFill>
              </a:rPr>
              <a:t>кафедра информационные системы</a:t>
            </a:r>
          </a:p>
          <a:p>
            <a:pPr algn="r"/>
            <a:r>
              <a:rPr lang="kk-KZ" sz="1800" dirty="0">
                <a:solidFill>
                  <a:srgbClr val="FFFF00"/>
                </a:solidFill>
              </a:rPr>
              <a:t>Карюкин В</a:t>
            </a:r>
            <a:r>
              <a:rPr lang="ru-RU" sz="1800" dirty="0">
                <a:solidFill>
                  <a:srgbClr val="FFFF00"/>
                </a:solidFill>
              </a:rPr>
              <a:t>.И.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E638AC1E-1DD1-B021-413B-C88E1CB5B4A0}"/>
              </a:ext>
            </a:extLst>
          </p:cNvPr>
          <p:cNvSpPr txBox="1">
            <a:spLocks/>
          </p:cNvSpPr>
          <p:nvPr/>
        </p:nvSpPr>
        <p:spPr>
          <a:xfrm>
            <a:off x="1851285" y="1514415"/>
            <a:ext cx="5873393" cy="900386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Введение в системный анализ и проектирование ИС</a:t>
            </a:r>
            <a:endParaRPr lang="en-IN" sz="3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64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CASE-средства для проектирования: Visual Paradigm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t>Особенности и ключевые функции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3020169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4190999" cy="3020169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8600" y="1508670"/>
            <a:ext cx="4190999" cy="3020169"/>
          </a:xfrm>
          <a:prstGeom prst="rect">
            <a:avLst/>
          </a:prstGeom>
          <a:noFill/>
          <a:ln>
            <a:noFill/>
          </a:ln>
        </p:spPr>
        <p:txBody>
          <a:bodyPr wrap="square" lIns="190500" tIns="0" rIns="0" bIns="190500" anchor="t">
            <a:spAutoFit/>
          </a:bodyPr>
          <a:lstStyle/>
          <a:p>
            <a:pPr marL="228600" indent="-91440" algn="l">
              <a:spcBef>
                <a:spcPts val="0"/>
              </a:spcBef>
              <a:spcAft>
                <a:spcPts val="800"/>
              </a:spcAft>
              <a:buSzPct val="100000"/>
              <a:buFont typeface="Arial"/>
              <a:buChar char="•"/>
            </a:pPr>
            <a:r>
              <a:rPr sz="1200" b="1" i="0">
                <a:solidFill>
                  <a:srgbClr val="616161"/>
                </a:solidFill>
                <a:latin typeface="Proxima Nova"/>
              </a:rPr>
              <a:t>Поддержка UML и BPMN:</a:t>
            </a:r>
            <a:r>
              <a:rPr sz="1200" b="0" i="0">
                <a:solidFill>
                  <a:srgbClr val="616161"/>
                </a:solidFill>
                <a:latin typeface="Proxima Nova"/>
              </a:rPr>
              <a:t> Visual Paradigm предлагает полный набор диаграмм UML и BPMN, таких как диаграммы классов, активности, состояния и компонентов, что помогает моделировать и визуализировать архитектуру и логику системы.</a:t>
            </a: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sz="1200" b="1" i="0">
                <a:solidFill>
                  <a:srgbClr val="616161"/>
                </a:solidFill>
                <a:latin typeface="Proxima Nova"/>
              </a:rPr>
              <a:t>Моделирование бизнес-процессов:</a:t>
            </a:r>
            <a:r>
              <a:rPr sz="1200" b="0" i="0">
                <a:solidFill>
                  <a:srgbClr val="616161"/>
                </a:solidFill>
                <a:latin typeface="Proxima Nova"/>
              </a:rPr>
              <a:t> Включает возможности для создания бизнес-диаграмм (BPMN), моделирования рабочих потоков и анализа бизнес-требований.</a:t>
            </a: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sz="1200" b="1" i="0">
                <a:solidFill>
                  <a:srgbClr val="616161"/>
                </a:solidFill>
                <a:latin typeface="Proxima Nova"/>
              </a:rPr>
              <a:t>Анализ требований и тестирование:</a:t>
            </a:r>
            <a:r>
              <a:rPr sz="1200" b="0" i="0">
                <a:solidFill>
                  <a:srgbClr val="616161"/>
                </a:solidFill>
                <a:latin typeface="Proxima Nova"/>
              </a:rPr>
              <a:t> Средство поддержки прецедентов и активных диаграмм упрощает анализ требований, создавая связность между этапами анализа и разработки.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24400" y="1508670"/>
            <a:ext cx="4190999" cy="3020169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724400" y="1508670"/>
            <a:ext cx="4190999" cy="23622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l"/>
            <a:endParaRPr/>
          </a:p>
        </p:txBody>
      </p:sp>
      <p:pic>
        <p:nvPicPr>
          <p:cNvPr id="12" name="Picture 11" descr="tmp7t68pe8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508670"/>
            <a:ext cx="4190999" cy="2362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24400" y="3947070"/>
            <a:ext cx="4190999" cy="152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4" name="TextBox 13"/>
          <p:cNvSpPr txBox="1"/>
          <p:nvPr/>
        </p:nvSpPr>
        <p:spPr>
          <a:xfrm>
            <a:off x="4724400" y="3947070"/>
            <a:ext cx="4190999" cy="15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r">
              <a:spcAft>
                <a:spcPts val="1200"/>
              </a:spcAft>
            </a:pPr>
            <a:r>
              <a:rPr sz="900" b="0" i="0">
                <a:solidFill>
                  <a:srgbClr val="616161"/>
                </a:solidFill>
                <a:latin typeface="Proxima Nova"/>
              </a:rPr>
              <a:t>Photo by Hanna Morris on Unsplash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CASE-средства для проектирования: Rational Rose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t>Описание и ключевые функции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8686800" cy="2308324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28600" y="1508670"/>
            <a:ext cx="2692300" cy="2308324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2" name="Picture 11" descr="tmpvhbyb1i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350" y="1508670"/>
            <a:ext cx="304800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8600" y="1965870"/>
            <a:ext cx="2692300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Моделирование с использованием UML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Rational Rose предоставляет мощные инструменты для работы с UML-диаграммами, включая диаграммы классов, последовательности и состояния, что упрощает проектирование и анализ сложных систем.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5700" y="1508670"/>
            <a:ext cx="2692449" cy="2308324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7" name="Picture 16" descr="tmpkaioynk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451" y="1508670"/>
            <a:ext cx="304800" cy="30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5700" y="1965870"/>
            <a:ext cx="2692449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Управление версиями и командная работа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Поддерживает функции для совместного моделирования и управления версиями, что особенно важно для больших команд и крупных проектов.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22950" y="1508670"/>
            <a:ext cx="2692300" cy="2308324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22" name="Picture 21" descr="tmp85fbcuxf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700" y="1508670"/>
            <a:ext cx="304800" cy="304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222950" y="1965870"/>
            <a:ext cx="2692300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Интеграция с другими инструментами IBM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Позволяет интегрироваться с другими решениями IBM, такими как WebSphere и Rational Team Concert, что помогает создавать и управлять жизненным циклом системы.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CASE-средства для проектирования: Enterprise Architect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t>Особенности и ключевые функции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86868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28600" y="1508670"/>
            <a:ext cx="26923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2" name="Picture 11" descr="tmpvhbyb1if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350" y="1508670"/>
            <a:ext cx="304800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8600" y="1965870"/>
            <a:ext cx="2692300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Поддержка множества стандартов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Enterprise Architect поддерживает UML, BPMN, SysML и другие стандарты, что делает его универсальным инструментом для различных типов моделирования.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5700" y="1508670"/>
            <a:ext cx="2692449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7" name="Picture 16" descr="tmpkaioynk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451" y="1508670"/>
            <a:ext cx="304800" cy="30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5700" y="1965870"/>
            <a:ext cx="2692449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Командная работа и управление проектом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Предоставляет функции для управления проектами, контроля версий и совместной работы, что особенно важно для корпоративных сред.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22950" y="1508670"/>
            <a:ext cx="26923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22" name="Picture 21" descr="tmp85fbcuxf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700" y="1508670"/>
            <a:ext cx="304800" cy="304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222950" y="1965870"/>
            <a:ext cx="2692300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Интеграция с различными системами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Инструмент интегрируется с другими платформами и поддерживает создание отчетов, что улучшает управление проектом и документацией.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CASE-средства для проектирования: ArgoUML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t>Описание и ключевые особенности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86868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28600" y="1508670"/>
            <a:ext cx="26923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2" name="Picture 11" descr="tmpvyu7k_o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350" y="1508670"/>
            <a:ext cx="304800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8600" y="1965870"/>
            <a:ext cx="2692300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Поддержка UML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ArgoUML предоставляет полный набор инструментов для создания UML-диаграмм, подходящий для образовательных и небольших проектов.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5700" y="1508670"/>
            <a:ext cx="2692449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7" name="Picture 16" descr="tmpkwy0vl4v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451" y="1508670"/>
            <a:ext cx="304800" cy="30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5700" y="1965870"/>
            <a:ext cx="2692449" cy="4113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Интерфейс с открытым исходным кодом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Бесплатное программное обеспечение с открытым исходным кодом, что делает его популярным среди студентов и небольших команд.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22950" y="1508670"/>
            <a:ext cx="2692300" cy="1896963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22" name="Picture 21" descr="tmpzrga6zwl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700" y="1508670"/>
            <a:ext cx="304800" cy="304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222950" y="1965870"/>
            <a:ext cx="2692300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Легкость в использовании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Простой интерфейс, который делает его удобным для начинающих пользователей и небольших проектов.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CASE-средства для проектирования: StarUML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t>Описание и ключевые функции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8686800" cy="169128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28600" y="1508670"/>
            <a:ext cx="2692300" cy="169128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2" name="Picture 11" descr="tmpx7re5md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350" y="1508670"/>
            <a:ext cx="304800" cy="3048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8600" y="1965870"/>
            <a:ext cx="2692300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Гибкость и расширяемость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StarUML поддерживает расширения и плагины, позволяя пользователям добавлять нужные функции и улучшения.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225700" y="1508670"/>
            <a:ext cx="2692449" cy="169128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17" name="Picture 16" descr="tmpm_p8lei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451" y="1508670"/>
            <a:ext cx="304800" cy="3048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25700" y="1965870"/>
            <a:ext cx="2692449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Удобство и доступность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Обладает простым интерфейсом и доступен по цене, что делает его подходящим для фрилансеров и небольших компаний.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222950" y="1508670"/>
            <a:ext cx="2692300" cy="169128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pic>
        <p:nvPicPr>
          <p:cNvPr id="22" name="Picture 21" descr="tmpk_re28ai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700" y="1508670"/>
            <a:ext cx="304800" cy="3048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222950" y="1965870"/>
            <a:ext cx="2692300" cy="2056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sz="1300" b="1" i="0">
                <a:solidFill>
                  <a:srgbClr val="616161"/>
                </a:solidFill>
                <a:latin typeface="Proxima Nova"/>
              </a:rPr>
              <a:t>Поддержка всех UML-диаграмм</a:t>
            </a:r>
          </a:p>
          <a:p>
            <a:pPr algn="ctr">
              <a:spcAft>
                <a:spcPts val="1200"/>
              </a:spcAft>
            </a:pPr>
            <a:r>
              <a:rPr sz="1300" b="0" i="0">
                <a:solidFill>
                  <a:srgbClr val="616161"/>
                </a:solidFill>
                <a:latin typeface="Proxima Nova"/>
              </a:rPr>
              <a:t>StarUML поддерживает полный набор UML-диаграмм и является надежным инструментом для проектирования на различных стадиях разработки.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63D297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837</Words>
  <Application>Microsoft Office PowerPoint</Application>
  <PresentationFormat>Экран (16:9)</PresentationFormat>
  <Paragraphs>46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Proxima Nova</vt:lpstr>
      <vt:lpstr>Arial</vt:lpstr>
      <vt:lpstr>Spearmint</vt:lpstr>
      <vt:lpstr>Презентация PowerPoint</vt:lpstr>
      <vt:lpstr>CASE-средства для проектирования: Visual Paradigm</vt:lpstr>
      <vt:lpstr>CASE-средства для проектирования: Rational Rose</vt:lpstr>
      <vt:lpstr>CASE-средства для проектирования: Enterprise Architect</vt:lpstr>
      <vt:lpstr>CASE-средства для проектирования: ArgoUML</vt:lpstr>
      <vt:lpstr>CASE-средства для проектирования: StarUML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Владислав Карюкин</cp:lastModifiedBy>
  <cp:revision>4</cp:revision>
  <dcterms:modified xsi:type="dcterms:W3CDTF">2024-10-30T11:40:39Z</dcterms:modified>
</cp:coreProperties>
</file>